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Droid Arabic Kufi Bold" charset="1" panose="020B0806030804020204"/>
      <p:regular r:id="rId19"/>
    </p:embeddedFont>
    <p:embeddedFont>
      <p:font typeface="Droid Arabic Kufi" charset="1" panose="020B06060308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29" Target="notesSlides/notesSlide10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aAGUbNPDknU.m4a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aAGUbNPDknU.m4a" Type="http://schemas.openxmlformats.org/officeDocument/2006/relationships/audio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jpeg" Type="http://schemas.openxmlformats.org/officeDocument/2006/relationships/image"/><Relationship Id="rId8" Target="../media/image22.svg" Type="http://schemas.openxmlformats.org/officeDocument/2006/relationships/image"/><Relationship Id="rId9" Target="../media/aAGUbNPDknU.m4a" Type="http://schemas.microsoft.com/office/2007/relationships/media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svg" Type="http://schemas.openxmlformats.org/officeDocument/2006/relationships/image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87475" y="6348859"/>
            <a:ext cx="463154" cy="463154"/>
            <a:chOff x="0" y="0"/>
            <a:chExt cx="617538" cy="61753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6672955" y="0"/>
            <a:ext cx="3041799" cy="2762758"/>
          </a:xfrm>
          <a:custGeom>
            <a:avLst/>
            <a:gdLst/>
            <a:ahLst/>
            <a:cxnLst/>
            <a:rect r="r" b="b" t="t" l="l"/>
            <a:pathLst>
              <a:path h="2762758" w="3041799">
                <a:moveTo>
                  <a:pt x="0" y="0"/>
                </a:moveTo>
                <a:lnTo>
                  <a:pt x="3041800" y="0"/>
                </a:lnTo>
                <a:lnTo>
                  <a:pt x="3041800" y="2762758"/>
                </a:lnTo>
                <a:lnTo>
                  <a:pt x="0" y="27627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7808" y="7995125"/>
            <a:ext cx="11030748" cy="4412299"/>
          </a:xfrm>
          <a:custGeom>
            <a:avLst/>
            <a:gdLst/>
            <a:ahLst/>
            <a:cxnLst/>
            <a:rect r="r" b="b" t="t" l="l"/>
            <a:pathLst>
              <a:path h="4412299" w="11030748">
                <a:moveTo>
                  <a:pt x="0" y="0"/>
                </a:moveTo>
                <a:lnTo>
                  <a:pt x="11030748" y="0"/>
                </a:lnTo>
                <a:lnTo>
                  <a:pt x="11030748" y="4412300"/>
                </a:lnTo>
                <a:lnTo>
                  <a:pt x="0" y="44123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012940" y="0"/>
            <a:ext cx="8607603" cy="10287000"/>
          </a:xfrm>
          <a:custGeom>
            <a:avLst/>
            <a:gdLst/>
            <a:ahLst/>
            <a:cxnLst/>
            <a:rect r="r" b="b" t="t" l="l"/>
            <a:pathLst>
              <a:path h="10287000" w="8607603">
                <a:moveTo>
                  <a:pt x="0" y="0"/>
                </a:moveTo>
                <a:lnTo>
                  <a:pt x="8607603" y="0"/>
                </a:lnTo>
                <a:lnTo>
                  <a:pt x="860760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1156" t="0" r="-4396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87475" y="3098571"/>
            <a:ext cx="9445526" cy="1023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38"/>
              </a:lnSpc>
            </a:pPr>
            <a:r>
              <a:rPr lang="ar-EG" sz="65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أسبوع الكيمياء العربي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7475" y="4631531"/>
            <a:ext cx="9445526" cy="1231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5048"/>
              </a:lnSpc>
            </a:pPr>
            <a:r>
              <a:rPr lang="ar-EG" sz="3099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يُعد أسبوع الكيمياء العربي مناسبة رائعة للاحتفال بهذه العلوم الأساسية ودورها الكبير في حياتنا اليومية.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7475" y="244810"/>
            <a:ext cx="5276824" cy="155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4126"/>
              </a:lnSpc>
            </a:pPr>
            <a:r>
              <a:rPr lang="ar-EG" sz="3296" b="true">
                <a:solidFill>
                  <a:srgbClr val="339B9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الإدارة العامة للتعليم</a:t>
            </a:r>
          </a:p>
          <a:p>
            <a:pPr algn="r" rtl="true">
              <a:lnSpc>
                <a:spcPts val="4126"/>
              </a:lnSpc>
            </a:pPr>
            <a:r>
              <a:rPr lang="ar-EG" sz="3296" b="true">
                <a:solidFill>
                  <a:srgbClr val="339B9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بمنطقة </a:t>
            </a:r>
          </a:p>
          <a:p>
            <a:pPr algn="r" rtl="true">
              <a:lnSpc>
                <a:spcPts val="4126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19052" y="7231112"/>
            <a:ext cx="9445526" cy="621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4882"/>
              </a:lnSpc>
            </a:pPr>
            <a:r>
              <a:rPr lang="ar-EG" sz="39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تقديم المعلم/ة : ………</a:t>
            </a:r>
          </a:p>
        </p:txBody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>
                  <p14:trim st="11556.1540" end="24.188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4"/>
                </p:tgtEl>
              </p:cBhvr>
            </p:cmd>
            <p:audio>
              <p:cMediaNode vol="100000" showWhenStopped="false">
                <p:cTn/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865580" y="-43522"/>
            <a:ext cx="14448718" cy="1926496"/>
            <a:chOff x="0" y="0"/>
            <a:chExt cx="19264957" cy="25686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3613940" y="8360504"/>
            <a:ext cx="14448718" cy="1926496"/>
            <a:chOff x="0" y="0"/>
            <a:chExt cx="19264957" cy="25686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6648510" y="4496098"/>
            <a:ext cx="647402" cy="647402"/>
            <a:chOff x="0" y="0"/>
            <a:chExt cx="863203" cy="8632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1368694" y="4580036"/>
            <a:ext cx="647402" cy="647402"/>
            <a:chOff x="0" y="0"/>
            <a:chExt cx="863203" cy="8632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6611898" y="6504385"/>
            <a:ext cx="647402" cy="647402"/>
            <a:chOff x="0" y="0"/>
            <a:chExt cx="863203" cy="86320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7850237" y="2035374"/>
            <a:ext cx="9445526" cy="1747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37"/>
              </a:lnSpc>
            </a:pPr>
            <a:r>
              <a:rPr lang="ar-EG" sz="556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الخطط المستقبلية لتطوير الكيمياء في العالم العربي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874729" y="4664274"/>
            <a:ext cx="194816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430255" y="4565749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دعم البحث العلمي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430255" y="5112097"/>
            <a:ext cx="3659684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تُشجّع المبادرات على دعم الأبحاث العلمية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563658" y="4748212"/>
            <a:ext cx="25732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63526" y="4560986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تنمية الموارد البشرية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847886" y="5057775"/>
            <a:ext cx="3659684" cy="13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تُشجّع المبادرات على تنمية الموارد البشرية في مجال الكيمياء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815196" y="6672561"/>
            <a:ext cx="24080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811422" y="6587580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التعاون الدولي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946826" y="7097167"/>
            <a:ext cx="8524131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تُشجّع المبادرات على التعاون الدولي في مجال الكيمياء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89855" y="-390525"/>
            <a:ext cx="18467709" cy="2462361"/>
            <a:chOff x="0" y="0"/>
            <a:chExt cx="24623612" cy="32831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6415742" y="0"/>
              <a:ext cx="8207871" cy="3283148"/>
            </a:xfrm>
            <a:custGeom>
              <a:avLst/>
              <a:gdLst/>
              <a:ahLst/>
              <a:cxnLst/>
              <a:rect r="r" b="b" t="t" l="l"/>
              <a:pathLst>
                <a:path h="3283148" w="8207871">
                  <a:moveTo>
                    <a:pt x="0" y="0"/>
                  </a:moveTo>
                  <a:lnTo>
                    <a:pt x="8207870" y="0"/>
                  </a:lnTo>
                  <a:lnTo>
                    <a:pt x="8207870" y="3283148"/>
                  </a:lnTo>
                  <a:lnTo>
                    <a:pt x="0" y="32831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8207871" y="0"/>
              <a:ext cx="8207871" cy="3283148"/>
            </a:xfrm>
            <a:custGeom>
              <a:avLst/>
              <a:gdLst/>
              <a:ahLst/>
              <a:cxnLst/>
              <a:rect r="r" b="b" t="t" l="l"/>
              <a:pathLst>
                <a:path h="3283148" w="8207871">
                  <a:moveTo>
                    <a:pt x="0" y="0"/>
                  </a:moveTo>
                  <a:lnTo>
                    <a:pt x="8207871" y="0"/>
                  </a:lnTo>
                  <a:lnTo>
                    <a:pt x="8207871" y="3283148"/>
                  </a:lnTo>
                  <a:lnTo>
                    <a:pt x="0" y="32831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207871" cy="3283148"/>
            </a:xfrm>
            <a:custGeom>
              <a:avLst/>
              <a:gdLst/>
              <a:ahLst/>
              <a:cxnLst/>
              <a:rect r="r" b="b" t="t" l="l"/>
              <a:pathLst>
                <a:path h="3283148" w="8207871">
                  <a:moveTo>
                    <a:pt x="0" y="0"/>
                  </a:moveTo>
                  <a:lnTo>
                    <a:pt x="8207871" y="0"/>
                  </a:lnTo>
                  <a:lnTo>
                    <a:pt x="8207871" y="3283148"/>
                  </a:lnTo>
                  <a:lnTo>
                    <a:pt x="0" y="32831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0" y="8606879"/>
            <a:ext cx="18410731" cy="2454764"/>
            <a:chOff x="0" y="0"/>
            <a:chExt cx="24547641" cy="32730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6365094" y="0"/>
              <a:ext cx="8182547" cy="3273019"/>
            </a:xfrm>
            <a:custGeom>
              <a:avLst/>
              <a:gdLst/>
              <a:ahLst/>
              <a:cxnLst/>
              <a:rect r="r" b="b" t="t" l="l"/>
              <a:pathLst>
                <a:path h="3273019" w="8182547">
                  <a:moveTo>
                    <a:pt x="0" y="0"/>
                  </a:moveTo>
                  <a:lnTo>
                    <a:pt x="8182547" y="0"/>
                  </a:lnTo>
                  <a:lnTo>
                    <a:pt x="8182547" y="3273019"/>
                  </a:lnTo>
                  <a:lnTo>
                    <a:pt x="0" y="32730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8182547" y="0"/>
              <a:ext cx="8182547" cy="3273019"/>
            </a:xfrm>
            <a:custGeom>
              <a:avLst/>
              <a:gdLst/>
              <a:ahLst/>
              <a:cxnLst/>
              <a:rect r="r" b="b" t="t" l="l"/>
              <a:pathLst>
                <a:path h="3273019" w="8182547">
                  <a:moveTo>
                    <a:pt x="0" y="0"/>
                  </a:moveTo>
                  <a:lnTo>
                    <a:pt x="8182547" y="0"/>
                  </a:lnTo>
                  <a:lnTo>
                    <a:pt x="8182547" y="3273019"/>
                  </a:lnTo>
                  <a:lnTo>
                    <a:pt x="0" y="32730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82547" cy="3273019"/>
            </a:xfrm>
            <a:custGeom>
              <a:avLst/>
              <a:gdLst/>
              <a:ahLst/>
              <a:cxnLst/>
              <a:rect r="r" b="b" t="t" l="l"/>
              <a:pathLst>
                <a:path h="3273019" w="8182547">
                  <a:moveTo>
                    <a:pt x="0" y="0"/>
                  </a:moveTo>
                  <a:lnTo>
                    <a:pt x="8182547" y="0"/>
                  </a:lnTo>
                  <a:lnTo>
                    <a:pt x="8182547" y="3273019"/>
                  </a:lnTo>
                  <a:lnTo>
                    <a:pt x="0" y="32730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389917" y="2433786"/>
            <a:ext cx="7869383" cy="789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35"/>
              </a:lnSpc>
            </a:pPr>
            <a:r>
              <a:rPr lang="ar-EG" sz="50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أهمية الكيمياء في حياتنا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514564" y="3849886"/>
            <a:ext cx="647402" cy="647402"/>
            <a:chOff x="0" y="0"/>
            <a:chExt cx="863203" cy="8632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6740783" y="4018062"/>
            <a:ext cx="194816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990284" y="3946624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دورها في الطب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990284" y="4492972"/>
            <a:ext cx="3659684" cy="13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تُستخدم الكيمياء في تطوير الأدوية والعلاجات لمجموعة واسعة من الأمراض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1649967" y="3849886"/>
            <a:ext cx="647402" cy="647402"/>
            <a:chOff x="0" y="0"/>
            <a:chExt cx="863203" cy="8632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1844931" y="4018062"/>
            <a:ext cx="25732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854880" y="3946624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تطبيقاتها في الزراعة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854880" y="4492972"/>
            <a:ext cx="3659684" cy="13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تساهم الكيمياء في إنتاج الأسمدة والمبيدات الحشرية وتحسين المحاصيل الزراعية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6611898" y="6221314"/>
            <a:ext cx="647402" cy="647402"/>
            <a:chOff x="0" y="0"/>
            <a:chExt cx="863203" cy="8632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6815196" y="6389490"/>
            <a:ext cx="24080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912700" y="6306815"/>
            <a:ext cx="3544044" cy="412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50"/>
              </a:lnSpc>
            </a:pPr>
            <a:r>
              <a:rPr lang="ar-EG" sz="26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صناعة المواد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035304" y="6854502"/>
            <a:ext cx="8524131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تُستخدم الكيمياء في تصنيع مجموعة واسعة من المواد، مثل البلاستيك والمنسوجات والورق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838200"/>
            <a:ext cx="9445526" cy="149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86"/>
              </a:lnSpc>
            </a:pPr>
            <a:r>
              <a:rPr lang="ar-EG" sz="48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كيف تم تطوير الكيمياء في العالم العربي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6521187" y="2875433"/>
            <a:ext cx="38100" cy="6375350"/>
            <a:chOff x="0" y="0"/>
            <a:chExt cx="50800" cy="850046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800" cy="8500491"/>
            </a:xfrm>
            <a:custGeom>
              <a:avLst/>
              <a:gdLst/>
              <a:ahLst/>
              <a:cxnLst/>
              <a:rect r="r" b="b" t="t" l="l"/>
              <a:pathLst>
                <a:path h="8500491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475091"/>
                  </a:lnTo>
                  <a:cubicBezTo>
                    <a:pt x="50800" y="8489061"/>
                    <a:pt x="39370" y="8500491"/>
                    <a:pt x="25400" y="8500491"/>
                  </a:cubicBezTo>
                  <a:cubicBezTo>
                    <a:pt x="11430" y="8500491"/>
                    <a:pt x="0" y="8489061"/>
                    <a:pt x="0" y="8475091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208536" y="3692277"/>
            <a:ext cx="992237" cy="38100"/>
            <a:chOff x="0" y="0"/>
            <a:chExt cx="1322983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197485" y="3387626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6423704" y="3555801"/>
            <a:ext cx="194816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1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208536" y="6063108"/>
            <a:ext cx="992237" cy="38100"/>
            <a:chOff x="0" y="0"/>
            <a:chExt cx="1322983" cy="50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6197485" y="5758457"/>
            <a:ext cx="647402" cy="647403"/>
            <a:chOff x="0" y="0"/>
            <a:chExt cx="863203" cy="8632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6392450" y="5926633"/>
            <a:ext cx="25732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2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5208536" y="8433941"/>
            <a:ext cx="992237" cy="38100"/>
            <a:chOff x="0" y="0"/>
            <a:chExt cx="1322983" cy="50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6197485" y="8129289"/>
            <a:ext cx="647402" cy="647402"/>
            <a:chOff x="0" y="0"/>
            <a:chExt cx="863203" cy="8632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6400785" y="8297466"/>
            <a:ext cx="240804" cy="446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3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7555956" y="3255839"/>
            <a:ext cx="7460902" cy="5964107"/>
            <a:chOff x="0" y="0"/>
            <a:chExt cx="9947870" cy="7952143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5173862" y="-19050"/>
              <a:ext cx="4725392" cy="5067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000"/>
                </a:lnSpc>
              </a:pPr>
              <a:r>
                <a:rPr lang="ar-EG" sz="2400" b="true">
                  <a:solidFill>
                    <a:srgbClr val="403C4E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  <a:rtl val="true"/>
                </a:rPr>
                <a:t>العصر الذهبي الإسلامي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630223"/>
              <a:ext cx="9947870" cy="1120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562"/>
                </a:lnSpc>
              </a:pPr>
              <a:r>
                <a:rPr lang="ar-EG" sz="2187">
                  <a:solidFill>
                    <a:srgbClr val="403C4E"/>
                  </a:solidFill>
                  <a:latin typeface="Droid Arabic Kufi"/>
                  <a:ea typeface="Droid Arabic Kufi"/>
                  <a:cs typeface="Droid Arabic Kufi"/>
                  <a:sym typeface="Droid Arabic Kufi"/>
                  <a:rtl val="true"/>
                </a:rPr>
                <a:t>شهد العالم العربي خلال العصر الذهبي الإسلامي تطورات كبيرة في مجال الكيمياء.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5173862" y="3081522"/>
              <a:ext cx="4725392" cy="5067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000"/>
                </a:lnSpc>
              </a:pPr>
              <a:r>
                <a:rPr lang="ar-EG" sz="2400" b="true">
                  <a:solidFill>
                    <a:srgbClr val="403C4E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  <a:rtl val="true"/>
                </a:rPr>
                <a:t>العصر الحديث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3730797"/>
              <a:ext cx="9947870" cy="1120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562"/>
                </a:lnSpc>
              </a:pPr>
              <a:r>
                <a:rPr lang="ar-EG" sz="2187">
                  <a:solidFill>
                    <a:srgbClr val="403C4E"/>
                  </a:solidFill>
                  <a:latin typeface="Droid Arabic Kufi"/>
                  <a:ea typeface="Droid Arabic Kufi"/>
                  <a:cs typeface="Droid Arabic Kufi"/>
                  <a:sym typeface="Droid Arabic Kufi"/>
                  <a:rtl val="true"/>
                </a:rPr>
                <a:t>شهد العالم العربي في العصر الحديث تطوراً ملحوظاً في مجالات البحث العلمي.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5173862" y="6182095"/>
              <a:ext cx="4725392" cy="5067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000"/>
                </a:lnSpc>
              </a:pPr>
              <a:r>
                <a:rPr lang="ar-EG" sz="2400" b="true">
                  <a:solidFill>
                    <a:srgbClr val="403C4E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  <a:rtl val="true"/>
                </a:rPr>
                <a:t>الوقت الحالي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6831368"/>
              <a:ext cx="9947870" cy="1120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rtl="true">
                <a:lnSpc>
                  <a:spcPts val="3562"/>
                </a:lnSpc>
              </a:pPr>
              <a:r>
                <a:rPr lang="ar-EG" sz="2187">
                  <a:solidFill>
                    <a:srgbClr val="403C4E"/>
                  </a:solidFill>
                  <a:latin typeface="Droid Arabic Kufi"/>
                  <a:ea typeface="Droid Arabic Kufi"/>
                  <a:cs typeface="Droid Arabic Kufi"/>
                  <a:sym typeface="Droid Arabic Kufi"/>
                  <a:rtl val="true"/>
                </a:rPr>
                <a:t>يُساهم العالم العربي في التطورات العالمية في مجال الكيمياء.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47509" y="2692665"/>
            <a:ext cx="9650984" cy="623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988"/>
              </a:lnSpc>
            </a:pPr>
            <a:r>
              <a:rPr lang="ar-EG" sz="39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إنجازات العلماء العرب في مجال الكيمياء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45475" y="4375100"/>
            <a:ext cx="9455051" cy="3733800"/>
            <a:chOff x="0" y="0"/>
            <a:chExt cx="12606735" cy="4978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606655" cy="4978400"/>
            </a:xfrm>
            <a:custGeom>
              <a:avLst/>
              <a:gdLst/>
              <a:ahLst/>
              <a:cxnLst/>
              <a:rect r="r" b="b" t="t" l="l"/>
              <a:pathLst>
                <a:path h="4978400" w="1260665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12441301" y="0"/>
                  </a:lnTo>
                  <a:lnTo>
                    <a:pt x="12441301" y="6350"/>
                  </a:lnTo>
                  <a:lnTo>
                    <a:pt x="12441301" y="0"/>
                  </a:lnTo>
                  <a:cubicBezTo>
                    <a:pt x="12532614" y="0"/>
                    <a:pt x="12606655" y="73914"/>
                    <a:pt x="12606655" y="165100"/>
                  </a:cubicBezTo>
                  <a:lnTo>
                    <a:pt x="12600305" y="165100"/>
                  </a:lnTo>
                  <a:lnTo>
                    <a:pt x="12606655" y="165100"/>
                  </a:lnTo>
                  <a:lnTo>
                    <a:pt x="12606655" y="4813300"/>
                  </a:lnTo>
                  <a:lnTo>
                    <a:pt x="12600305" y="4813300"/>
                  </a:lnTo>
                  <a:lnTo>
                    <a:pt x="12606655" y="4813300"/>
                  </a:lnTo>
                  <a:cubicBezTo>
                    <a:pt x="12606655" y="4904486"/>
                    <a:pt x="12532614" y="4978400"/>
                    <a:pt x="12441301" y="4978400"/>
                  </a:cubicBezTo>
                  <a:lnTo>
                    <a:pt x="12441301" y="4972050"/>
                  </a:lnTo>
                  <a:lnTo>
                    <a:pt x="12441301" y="4978400"/>
                  </a:lnTo>
                  <a:lnTo>
                    <a:pt x="165354" y="4978400"/>
                  </a:lnTo>
                  <a:lnTo>
                    <a:pt x="165354" y="4972050"/>
                  </a:lnTo>
                  <a:lnTo>
                    <a:pt x="165354" y="4978400"/>
                  </a:lnTo>
                  <a:cubicBezTo>
                    <a:pt x="74041" y="4978400"/>
                    <a:pt x="0" y="4904486"/>
                    <a:pt x="0" y="481330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813300"/>
                  </a:lnTo>
                  <a:lnTo>
                    <a:pt x="6350" y="4813300"/>
                  </a:lnTo>
                  <a:lnTo>
                    <a:pt x="12700" y="4813300"/>
                  </a:lnTo>
                  <a:cubicBezTo>
                    <a:pt x="12700" y="4897501"/>
                    <a:pt x="81026" y="4965700"/>
                    <a:pt x="165354" y="4965700"/>
                  </a:cubicBezTo>
                  <a:lnTo>
                    <a:pt x="12441301" y="4965700"/>
                  </a:lnTo>
                  <a:cubicBezTo>
                    <a:pt x="12525629" y="4965700"/>
                    <a:pt x="12593955" y="4897374"/>
                    <a:pt x="12593955" y="4813300"/>
                  </a:cubicBezTo>
                  <a:lnTo>
                    <a:pt x="12593955" y="165100"/>
                  </a:lnTo>
                  <a:cubicBezTo>
                    <a:pt x="12593955" y="80899"/>
                    <a:pt x="12525629" y="12700"/>
                    <a:pt x="1244130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859762" y="4389388"/>
            <a:ext cx="9426476" cy="812899"/>
            <a:chOff x="0" y="0"/>
            <a:chExt cx="12568635" cy="1083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68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143280" y="4483299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الاسم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61280" y="4483299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الإنجاز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859762" y="5202288"/>
            <a:ext cx="9426476" cy="812899"/>
            <a:chOff x="0" y="0"/>
            <a:chExt cx="12568635" cy="10838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568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143280" y="5296197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جابر بن حيان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61280" y="5296197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أبو الكيمياء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59762" y="6015186"/>
            <a:ext cx="9426476" cy="812899"/>
            <a:chOff x="0" y="0"/>
            <a:chExt cx="12568635" cy="10838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568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8143280" y="6109097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ابن سينا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61280" y="6109097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أعمال بارزة في الكيمياء والصيدلة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859762" y="6828085"/>
            <a:ext cx="9426476" cy="1266527"/>
            <a:chOff x="0" y="0"/>
            <a:chExt cx="12568635" cy="16887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568682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8143280" y="6921996"/>
            <a:ext cx="4141440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ابن بطوطة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61280" y="6921996"/>
            <a:ext cx="4141440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استكشاف طرق تجارية جديدة لِتُستخدم في الصناعات الكيميائية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6858000" y="8289875"/>
            <a:ext cx="14448718" cy="1926496"/>
            <a:chOff x="0" y="0"/>
            <a:chExt cx="19264957" cy="256866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6858000" y="0"/>
            <a:ext cx="14448718" cy="1926496"/>
            <a:chOff x="0" y="0"/>
            <a:chExt cx="19264957" cy="2568661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48183" y="3511039"/>
            <a:ext cx="15864546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37"/>
              </a:lnSpc>
            </a:pPr>
            <a:r>
              <a:rPr lang="ar-EG" sz="556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الفرص المتاحة لطلاب الكيمياء في المملكة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17117" y="4902994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ar-EG" sz="275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فرص العمل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637163"/>
            <a:ext cx="4972645" cy="130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توفر المملكة فرص عمل واعدة في مختلف المجالات التي تتطلب مهارات كيميائية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94761" y="4977408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ar-EG" sz="275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الابتعاث الدراسي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6160" y="5637163"/>
            <a:ext cx="4972645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تُوفر المملكة فرصاً لدراسة الكيمياء في أفضل الجامعات العالمية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68685" y="5124450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ar-EG" sz="275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البحث العلمي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0084" y="5637163"/>
            <a:ext cx="4972645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تُشجّع المملكة على إجراء الأبحاث العلمية في مجال الكيمياء</a:t>
            </a:r>
            <a:r>
              <a:rPr lang="en-US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7848600"/>
            <a:ext cx="18288000" cy="2438400"/>
            <a:chOff x="0" y="0"/>
            <a:chExt cx="24384000" cy="325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625600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812800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0" y="-190500"/>
            <a:ext cx="18288000" cy="2438400"/>
            <a:chOff x="0" y="0"/>
            <a:chExt cx="24384000" cy="325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625600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812800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0" cy="3251200"/>
            </a:xfrm>
            <a:custGeom>
              <a:avLst/>
              <a:gdLst/>
              <a:ahLst/>
              <a:cxnLst/>
              <a:rect r="r" b="b" t="t" l="l"/>
              <a:pathLst>
                <a:path h="3251200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3251200"/>
                  </a:lnTo>
                  <a:lnTo>
                    <a:pt x="0" y="3251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1773585"/>
            <a:ext cx="9445526" cy="1747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37"/>
              </a:lnSpc>
            </a:pPr>
            <a:r>
              <a:rPr lang="ar-EG" sz="556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أبرز المراكز البحثية للكيمياء في المملكة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45475" y="3994547"/>
            <a:ext cx="4590604" cy="2558802"/>
            <a:chOff x="0" y="0"/>
            <a:chExt cx="6120805" cy="341173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108065" cy="3399028"/>
            </a:xfrm>
            <a:custGeom>
              <a:avLst/>
              <a:gdLst/>
              <a:ahLst/>
              <a:cxnLst/>
              <a:rect r="r" b="b" t="t" l="l"/>
              <a:pathLst>
                <a:path h="3399028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40278"/>
                  </a:lnTo>
                  <a:cubicBezTo>
                    <a:pt x="6108065" y="3327908"/>
                    <a:pt x="6036818" y="3399028"/>
                    <a:pt x="5949061" y="3399028"/>
                  </a:cubicBezTo>
                  <a:lnTo>
                    <a:pt x="159004" y="3399028"/>
                  </a:lnTo>
                  <a:cubicBezTo>
                    <a:pt x="71120" y="3399028"/>
                    <a:pt x="0" y="3327908"/>
                    <a:pt x="0" y="3240278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20765" cy="3411728"/>
            </a:xfrm>
            <a:custGeom>
              <a:avLst/>
              <a:gdLst/>
              <a:ahLst/>
              <a:cxnLst/>
              <a:rect r="r" b="b" t="t" l="l"/>
              <a:pathLst>
                <a:path h="3411728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46628"/>
                  </a:lnTo>
                  <a:lnTo>
                    <a:pt x="6114415" y="3246628"/>
                  </a:lnTo>
                  <a:lnTo>
                    <a:pt x="6120765" y="3246628"/>
                  </a:lnTo>
                  <a:cubicBezTo>
                    <a:pt x="6120765" y="3337814"/>
                    <a:pt x="6046724" y="3411728"/>
                    <a:pt x="5955411" y="3411728"/>
                  </a:cubicBezTo>
                  <a:lnTo>
                    <a:pt x="5955411" y="3405378"/>
                  </a:lnTo>
                  <a:lnTo>
                    <a:pt x="5955411" y="3411728"/>
                  </a:lnTo>
                  <a:lnTo>
                    <a:pt x="165354" y="3411728"/>
                  </a:lnTo>
                  <a:lnTo>
                    <a:pt x="165354" y="3405378"/>
                  </a:lnTo>
                  <a:lnTo>
                    <a:pt x="165354" y="3411728"/>
                  </a:lnTo>
                  <a:cubicBezTo>
                    <a:pt x="74041" y="3411728"/>
                    <a:pt x="0" y="3337814"/>
                    <a:pt x="0" y="324662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46628"/>
                  </a:lnTo>
                  <a:lnTo>
                    <a:pt x="6350" y="3246628"/>
                  </a:lnTo>
                  <a:lnTo>
                    <a:pt x="12700" y="3246628"/>
                  </a:lnTo>
                  <a:cubicBezTo>
                    <a:pt x="12700" y="3330829"/>
                    <a:pt x="81026" y="3399028"/>
                    <a:pt x="165354" y="3399028"/>
                  </a:cubicBezTo>
                  <a:lnTo>
                    <a:pt x="5955411" y="3399028"/>
                  </a:lnTo>
                  <a:cubicBezTo>
                    <a:pt x="6039739" y="3399028"/>
                    <a:pt x="6108065" y="3330829"/>
                    <a:pt x="6108065" y="324662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43280" y="4282827"/>
            <a:ext cx="3994994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24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جامعة الملك فهد للبترول والمعادن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43280" y="5262562"/>
            <a:ext cx="3994994" cy="86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مركز رائد في مجال البحث العلمي في الكيمياء والبتروكيماويات.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0071" y="3994547"/>
            <a:ext cx="4590604" cy="2558802"/>
            <a:chOff x="0" y="0"/>
            <a:chExt cx="6120805" cy="341173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108065" cy="3399028"/>
            </a:xfrm>
            <a:custGeom>
              <a:avLst/>
              <a:gdLst/>
              <a:ahLst/>
              <a:cxnLst/>
              <a:rect r="r" b="b" t="t" l="l"/>
              <a:pathLst>
                <a:path h="3399028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40278"/>
                  </a:lnTo>
                  <a:cubicBezTo>
                    <a:pt x="6108065" y="3327908"/>
                    <a:pt x="6036818" y="3399028"/>
                    <a:pt x="5949061" y="3399028"/>
                  </a:cubicBezTo>
                  <a:lnTo>
                    <a:pt x="159004" y="3399028"/>
                  </a:lnTo>
                  <a:cubicBezTo>
                    <a:pt x="71120" y="3399028"/>
                    <a:pt x="0" y="3327908"/>
                    <a:pt x="0" y="3240278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20765" cy="3411728"/>
            </a:xfrm>
            <a:custGeom>
              <a:avLst/>
              <a:gdLst/>
              <a:ahLst/>
              <a:cxnLst/>
              <a:rect r="r" b="b" t="t" l="l"/>
              <a:pathLst>
                <a:path h="3411728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46628"/>
                  </a:lnTo>
                  <a:lnTo>
                    <a:pt x="6114415" y="3246628"/>
                  </a:lnTo>
                  <a:lnTo>
                    <a:pt x="6120765" y="3246628"/>
                  </a:lnTo>
                  <a:cubicBezTo>
                    <a:pt x="6120765" y="3337814"/>
                    <a:pt x="6046724" y="3411728"/>
                    <a:pt x="5955411" y="3411728"/>
                  </a:cubicBezTo>
                  <a:lnTo>
                    <a:pt x="5955411" y="3405378"/>
                  </a:lnTo>
                  <a:lnTo>
                    <a:pt x="5955411" y="3411728"/>
                  </a:lnTo>
                  <a:lnTo>
                    <a:pt x="165354" y="3411728"/>
                  </a:lnTo>
                  <a:lnTo>
                    <a:pt x="165354" y="3405378"/>
                  </a:lnTo>
                  <a:lnTo>
                    <a:pt x="165354" y="3411728"/>
                  </a:lnTo>
                  <a:cubicBezTo>
                    <a:pt x="74041" y="3411728"/>
                    <a:pt x="0" y="3337814"/>
                    <a:pt x="0" y="324662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46628"/>
                  </a:lnTo>
                  <a:lnTo>
                    <a:pt x="6350" y="3246628"/>
                  </a:lnTo>
                  <a:lnTo>
                    <a:pt x="12700" y="3246628"/>
                  </a:lnTo>
                  <a:cubicBezTo>
                    <a:pt x="12700" y="3330829"/>
                    <a:pt x="81026" y="3399028"/>
                    <a:pt x="165354" y="3399028"/>
                  </a:cubicBezTo>
                  <a:lnTo>
                    <a:pt x="5955411" y="3399028"/>
                  </a:lnTo>
                  <a:cubicBezTo>
                    <a:pt x="6039739" y="3399028"/>
                    <a:pt x="6108065" y="3330829"/>
                    <a:pt x="6108065" y="324662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007876" y="4282827"/>
            <a:ext cx="3994994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24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جامعة الملك عبدالله للعلوم والتقنية (كاوست)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10071" y="5253038"/>
            <a:ext cx="4292799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19"/>
              </a:lnSpc>
            </a:pPr>
            <a:r>
              <a:rPr lang="ar-EG" sz="2100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جامعة عالمية رائدة في مجال العلوم والتقنية، بما في ذلك الكيمياء.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845475" y="6827341"/>
            <a:ext cx="9455051" cy="1662261"/>
            <a:chOff x="0" y="0"/>
            <a:chExt cx="12606735" cy="221634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12594082" cy="2203577"/>
            </a:xfrm>
            <a:custGeom>
              <a:avLst/>
              <a:gdLst/>
              <a:ahLst/>
              <a:cxnLst/>
              <a:rect r="r" b="b" t="t" l="l"/>
              <a:pathLst>
                <a:path h="2203577" w="12594082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606782" cy="2216277"/>
            </a:xfrm>
            <a:custGeom>
              <a:avLst/>
              <a:gdLst/>
              <a:ahLst/>
              <a:cxnLst/>
              <a:rect r="r" b="b" t="t" l="l"/>
              <a:pathLst>
                <a:path h="2216277" w="12606782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138276" y="6962925"/>
            <a:ext cx="5864594" cy="38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24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مركز الملك عبدالعزيز للعلوم والتقنية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43280" y="7652445"/>
            <a:ext cx="8859441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مركز بحثي حكومي يركز على مجالات متعددة، بما في ذلك الكيمياء.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6858000" y="8489602"/>
            <a:ext cx="14448718" cy="1926496"/>
            <a:chOff x="0" y="0"/>
            <a:chExt cx="19264957" cy="256866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529121" y="2226803"/>
            <a:ext cx="8291045" cy="129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199"/>
              </a:lnSpc>
            </a:pPr>
            <a:r>
              <a:rPr lang="ar-EG" sz="414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تجارب عملية في مختبرات الكيمياء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028700" y="3317379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t="0" r="-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23269" y="3583930"/>
            <a:ext cx="3451472" cy="382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9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التعرف على المفاهيم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23269" y="4114204"/>
            <a:ext cx="7702749" cy="392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37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تُتيح التجارب العملية للطلاب فهم المفاهيم النظرية بشكل عملي.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1028700" y="5526285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t="0" r="-1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823269" y="5792836"/>
            <a:ext cx="3451472" cy="382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9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تطبيق المعرفة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823269" y="6323111"/>
            <a:ext cx="7702749" cy="820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37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تُمكن التجارب العملية الطلاب من تطبيق المعرفة النظرية التي اكتسبوها.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1028700" y="7735192"/>
            <a:ext cx="1380530" cy="2208907"/>
          </a:xfrm>
          <a:custGeom>
            <a:avLst/>
            <a:gdLst/>
            <a:ahLst/>
            <a:cxnLst/>
            <a:rect r="r" b="b" t="t" l="l"/>
            <a:pathLst>
              <a:path h="2208907" w="1380530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" t="0" r="-1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823269" y="8001744"/>
            <a:ext cx="3451472" cy="382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9"/>
              </a:lnSpc>
            </a:pPr>
            <a:r>
              <a:rPr lang="ar-EG" sz="2499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تنمية المهارات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23269" y="8532019"/>
            <a:ext cx="7702749" cy="820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37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تُساهم التجارب العملية في تنمية مهارات الطلاب العلمية والعملية.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3018718" y="-47839"/>
            <a:ext cx="14448718" cy="1926496"/>
            <a:chOff x="0" y="0"/>
            <a:chExt cx="19264957" cy="256866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12843305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6421652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3" y="0"/>
                  </a:lnTo>
                  <a:lnTo>
                    <a:pt x="6421653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421652" cy="2568661"/>
            </a:xfrm>
            <a:custGeom>
              <a:avLst/>
              <a:gdLst/>
              <a:ahLst/>
              <a:cxnLst/>
              <a:rect r="r" b="b" t="t" l="l"/>
              <a:pathLst>
                <a:path h="2568661" w="6421652">
                  <a:moveTo>
                    <a:pt x="0" y="0"/>
                  </a:moveTo>
                  <a:lnTo>
                    <a:pt x="6421652" y="0"/>
                  </a:lnTo>
                  <a:lnTo>
                    <a:pt x="6421652" y="2568661"/>
                  </a:lnTo>
                  <a:lnTo>
                    <a:pt x="0" y="25686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91465"/>
          </a:xfrm>
          <a:custGeom>
            <a:avLst/>
            <a:gdLst/>
            <a:ahLst/>
            <a:cxnLst/>
            <a:rect r="r" b="b" t="t" l="l"/>
            <a:pathLst>
              <a:path h="10291465" w="6858000">
                <a:moveTo>
                  <a:pt x="0" y="0"/>
                </a:moveTo>
                <a:lnTo>
                  <a:pt x="6858000" y="0"/>
                </a:lnTo>
                <a:lnTo>
                  <a:pt x="6858000" y="10291465"/>
                </a:lnTo>
                <a:lnTo>
                  <a:pt x="0" y="102914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" t="0" r="-2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606425"/>
            <a:ext cx="10921489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60"/>
              </a:lnSpc>
            </a:pPr>
            <a:r>
              <a:rPr lang="ar-EG" sz="5100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التحديات التي تواجه قطاع الكيمياء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9801225" y="1892697"/>
            <a:ext cx="678656" cy="678656"/>
          </a:xfrm>
          <a:custGeom>
            <a:avLst/>
            <a:gdLst/>
            <a:ahLst/>
            <a:cxnLst/>
            <a:rect r="r" b="b" t="t" l="l"/>
            <a:pathLst>
              <a:path h="678656" w="678656">
                <a:moveTo>
                  <a:pt x="0" y="0"/>
                </a:moveTo>
                <a:lnTo>
                  <a:pt x="678656" y="0"/>
                </a:lnTo>
                <a:lnTo>
                  <a:pt x="678656" y="678657"/>
                </a:lnTo>
                <a:lnTo>
                  <a:pt x="0" y="6786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086600" y="2823766"/>
            <a:ext cx="3393281" cy="417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12"/>
              </a:lnSpc>
            </a:pPr>
            <a:r>
              <a:rPr lang="ar-EG" b="true" sz="2625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التحديات المالية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0119" y="3472457"/>
            <a:ext cx="9529762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74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حاجة القطاع إلى مزيد من الاستثمار لِتُقدم له الدعم الكافي.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9801225" y="4678462"/>
            <a:ext cx="678656" cy="678656"/>
          </a:xfrm>
          <a:custGeom>
            <a:avLst/>
            <a:gdLst/>
            <a:ahLst/>
            <a:cxnLst/>
            <a:rect r="r" b="b" t="t" l="l"/>
            <a:pathLst>
              <a:path h="678656" w="678656">
                <a:moveTo>
                  <a:pt x="0" y="0"/>
                </a:moveTo>
                <a:lnTo>
                  <a:pt x="678656" y="0"/>
                </a:lnTo>
                <a:lnTo>
                  <a:pt x="678656" y="678657"/>
                </a:lnTo>
                <a:lnTo>
                  <a:pt x="0" y="678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086600" y="5609531"/>
            <a:ext cx="3393281" cy="417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12"/>
              </a:lnSpc>
            </a:pPr>
            <a:r>
              <a:rPr lang="ar-EG" b="true" sz="2625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التحديات البيئية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0119" y="6258222"/>
            <a:ext cx="9529762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74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التركيز على التكنولوجيا الصديقة للبيئة لتقليل المخاطر البيئية.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9801225" y="7464227"/>
            <a:ext cx="678656" cy="678656"/>
          </a:xfrm>
          <a:custGeom>
            <a:avLst/>
            <a:gdLst/>
            <a:ahLst/>
            <a:cxnLst/>
            <a:rect r="r" b="b" t="t" l="l"/>
            <a:pathLst>
              <a:path h="678656" w="678656">
                <a:moveTo>
                  <a:pt x="0" y="0"/>
                </a:moveTo>
                <a:lnTo>
                  <a:pt x="678656" y="0"/>
                </a:lnTo>
                <a:lnTo>
                  <a:pt x="678656" y="678657"/>
                </a:lnTo>
                <a:lnTo>
                  <a:pt x="0" y="6786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086600" y="8395295"/>
            <a:ext cx="3393281" cy="417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12"/>
              </a:lnSpc>
            </a:pPr>
            <a:r>
              <a:rPr lang="ar-EG" b="true" sz="2625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التحديات التكنولوجية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0119" y="9043987"/>
            <a:ext cx="9529762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374"/>
              </a:lnSpc>
            </a:pPr>
            <a:r>
              <a:rPr lang="ar-EG" sz="2125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الاستثمار في تكنولوجيا متطورة لدعم القطاع الكيميائي.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289822" y="578644"/>
            <a:ext cx="16133409" cy="8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37"/>
              </a:lnSpc>
            </a:pPr>
            <a:r>
              <a:rPr lang="ar-EG" sz="5562" b="true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فوائد دراسة الكيمياء على المجتمع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1028700" y="1639490"/>
            <a:ext cx="7939088" cy="4906715"/>
          </a:xfrm>
          <a:custGeom>
            <a:avLst/>
            <a:gdLst/>
            <a:ahLst/>
            <a:cxnLst/>
            <a:rect r="r" b="b" t="t" l="l"/>
            <a:pathLst>
              <a:path h="4906715" w="7939088">
                <a:moveTo>
                  <a:pt x="0" y="0"/>
                </a:moveTo>
                <a:lnTo>
                  <a:pt x="7939088" y="0"/>
                </a:lnTo>
                <a:lnTo>
                  <a:pt x="7939088" y="4906715"/>
                </a:lnTo>
                <a:lnTo>
                  <a:pt x="0" y="49067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3" t="0" r="-4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423744" y="6881515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37"/>
              </a:lnSpc>
            </a:pPr>
            <a:r>
              <a:rPr lang="ar-EG" b="true" sz="2750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تطوير الطب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427862"/>
            <a:ext cx="7939088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تُساهم الكيمياء في تطوير الأدوية والعلاجات.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9392989" y="1639490"/>
            <a:ext cx="7939236" cy="4906715"/>
          </a:xfrm>
          <a:custGeom>
            <a:avLst/>
            <a:gdLst/>
            <a:ahLst/>
            <a:cxnLst/>
            <a:rect r="r" b="b" t="t" l="l"/>
            <a:pathLst>
              <a:path h="4906715" w="7939236">
                <a:moveTo>
                  <a:pt x="0" y="0"/>
                </a:moveTo>
                <a:lnTo>
                  <a:pt x="7939236" y="0"/>
                </a:lnTo>
                <a:lnTo>
                  <a:pt x="7939236" y="4906715"/>
                </a:lnTo>
                <a:lnTo>
                  <a:pt x="0" y="49067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2" t="0" r="-42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715256" y="6881515"/>
            <a:ext cx="3544044" cy="430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37"/>
              </a:lnSpc>
            </a:pPr>
            <a:r>
              <a:rPr lang="ar-EG" b="true" sz="2750">
                <a:solidFill>
                  <a:srgbClr val="403C4E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  <a:rtl val="true"/>
              </a:rPr>
              <a:t>صناعة المواد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92989" y="7427862"/>
            <a:ext cx="7939236" cy="414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562"/>
              </a:lnSpc>
            </a:pPr>
            <a:r>
              <a:rPr lang="ar-EG" sz="2187">
                <a:solidFill>
                  <a:srgbClr val="403C4E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تُساهم الكيمياء في صناعة المواد التي نستخدمها يومياً.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8600629"/>
            <a:ext cx="18351541" cy="2446872"/>
            <a:chOff x="0" y="0"/>
            <a:chExt cx="24468722" cy="326249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6312481" y="0"/>
              <a:ext cx="8156241" cy="3262496"/>
            </a:xfrm>
            <a:custGeom>
              <a:avLst/>
              <a:gdLst/>
              <a:ahLst/>
              <a:cxnLst/>
              <a:rect r="r" b="b" t="t" l="l"/>
              <a:pathLst>
                <a:path h="3262496" w="8156241">
                  <a:moveTo>
                    <a:pt x="0" y="0"/>
                  </a:moveTo>
                  <a:lnTo>
                    <a:pt x="8156241" y="0"/>
                  </a:lnTo>
                  <a:lnTo>
                    <a:pt x="8156241" y="3262496"/>
                  </a:lnTo>
                  <a:lnTo>
                    <a:pt x="0" y="32624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8156241" y="0"/>
              <a:ext cx="8156241" cy="3262496"/>
            </a:xfrm>
            <a:custGeom>
              <a:avLst/>
              <a:gdLst/>
              <a:ahLst/>
              <a:cxnLst/>
              <a:rect r="r" b="b" t="t" l="l"/>
              <a:pathLst>
                <a:path h="3262496" w="8156241">
                  <a:moveTo>
                    <a:pt x="0" y="0"/>
                  </a:moveTo>
                  <a:lnTo>
                    <a:pt x="8156240" y="0"/>
                  </a:lnTo>
                  <a:lnTo>
                    <a:pt x="8156240" y="3262496"/>
                  </a:lnTo>
                  <a:lnTo>
                    <a:pt x="0" y="32624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56241" cy="3262496"/>
            </a:xfrm>
            <a:custGeom>
              <a:avLst/>
              <a:gdLst/>
              <a:ahLst/>
              <a:cxnLst/>
              <a:rect r="r" b="b" t="t" l="l"/>
              <a:pathLst>
                <a:path h="3262496" w="8156241">
                  <a:moveTo>
                    <a:pt x="0" y="0"/>
                  </a:moveTo>
                  <a:lnTo>
                    <a:pt x="8156241" y="0"/>
                  </a:lnTo>
                  <a:lnTo>
                    <a:pt x="8156241" y="3262496"/>
                  </a:lnTo>
                  <a:lnTo>
                    <a:pt x="0" y="32624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DAG2oAnTMrY</dc:identifier>
  <dcterms:modified xsi:type="dcterms:W3CDTF">2011-08-01T06:04:30Z</dcterms:modified>
  <cp:revision>1</cp:revision>
  <dc:title>Copy of Copy of عرض أسبوع الكيمياء</dc:title>
</cp:coreProperties>
</file>

<file path=docProps/thumbnail.jpeg>
</file>